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77" r:id="rId2"/>
    <p:sldId id="686" r:id="rId3"/>
    <p:sldId id="687" r:id="rId4"/>
    <p:sldId id="612" r:id="rId5"/>
    <p:sldId id="633" r:id="rId6"/>
    <p:sldId id="644" r:id="rId7"/>
    <p:sldId id="685" r:id="rId8"/>
    <p:sldId id="646" r:id="rId9"/>
    <p:sldId id="615" r:id="rId10"/>
    <p:sldId id="614" r:id="rId11"/>
    <p:sldId id="635" r:id="rId12"/>
    <p:sldId id="636" r:id="rId13"/>
    <p:sldId id="637" r:id="rId14"/>
    <p:sldId id="661" r:id="rId15"/>
    <p:sldId id="662" r:id="rId16"/>
    <p:sldId id="640" r:id="rId17"/>
    <p:sldId id="642" r:id="rId18"/>
    <p:sldId id="663" r:id="rId19"/>
    <p:sldId id="643" r:id="rId20"/>
    <p:sldId id="638" r:id="rId21"/>
    <p:sldId id="639" r:id="rId22"/>
    <p:sldId id="664" r:id="rId23"/>
    <p:sldId id="629" r:id="rId24"/>
    <p:sldId id="631" r:id="rId25"/>
    <p:sldId id="632" r:id="rId26"/>
    <p:sldId id="6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C"/>
    <a:srgbClr val="24DF0B"/>
    <a:srgbClr val="FF5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88979" autoAdjust="0"/>
  </p:normalViewPr>
  <p:slideViewPr>
    <p:cSldViewPr snapToGrid="0">
      <p:cViewPr varScale="1">
        <p:scale>
          <a:sx n="118" d="100"/>
          <a:sy n="118" d="100"/>
        </p:scale>
        <p:origin x="1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EB81-FD68-401B-BC78-91EB9540C967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21D1C-6A88-4B29-9F91-1655F193A491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B452-B1B7-4036-9549-ADB66682C6A7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E20E-FC1D-4012-9AC6-574AE27B7331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42A9-8B39-4710-8DA0-4D9DE2FED102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E42-0CB9-4D6F-AEDE-E9D8E9BD6F13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38D3-8315-447E-A8FB-320950C698E8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FA81-2C81-47A5-A1A8-24D80D8B019A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27-A65D-491D-BEAD-B09DEC2136E7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3D3C-E63A-48D9-97CB-D0AA771906DE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3400-8387-41AC-8C61-57B465FA74A1}" type="datetime1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002-77B2-439D-97A6-A7FD8444B06E}" type="datetime1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F22-E3B1-42E4-A3E0-E2634DBECD66}" type="datetime1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2FF2-FA3A-469A-9D28-2B29DAD03501}" type="datetime1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120-0CE1-4E7E-B8D5-78F49A619362}" type="datetime1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97E4-F39F-4DB9-9F60-EC1B22DEC5E9}" type="datetime1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E1E2-56F4-4BC8-9CA2-1D4119E30CAF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rfaster/NIRFASTer" TargetMode="External"/><Relationship Id="rId2" Type="http://schemas.openxmlformats.org/officeDocument/2006/relationships/hyperlink" Target="https://www.nitrc.org/projects/neurodo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36" y="3142035"/>
            <a:ext cx="9014657" cy="2132094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Data Quality, Pre-processing, </a:t>
            </a:r>
            <a:br>
              <a:rPr lang="en-US" sz="4000" i="1" dirty="0"/>
            </a:br>
            <a:r>
              <a:rPr lang="en-US" sz="4000" i="1" dirty="0"/>
              <a:t>and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E69744-5551-1FBC-1452-615F4C4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Time Traces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84" y="2393792"/>
            <a:ext cx="5004259" cy="389731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left panels show data at 750 nm and the right panels show data at 850 nm.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top panels show all measurements and the bottom panels measurements with standard deviation below a set threshold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y-axis on all is log scale to highlight the range of light levels for the set of source-detector distances.</a:t>
            </a: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Vertical lines on the bottom row of plots signify time points where something happened in the stimulus paradigm.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756" y="1676979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Plot_RawData_Time_Traces_Overview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789" y="1676979"/>
            <a:ext cx="6831211" cy="47611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4E82246-0B3B-E1C6-CE90-30DCE46D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Cap-relevant views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50584" y="2333259"/>
            <a:ext cx="4998065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Top row shows average light levels for short-distance (left) and medium-distance (right) measurements. Good coupling across the entire cap results in mostly white and yellow in these figures. </a:t>
            </a:r>
          </a:p>
          <a:p>
            <a:r>
              <a:rPr lang="en-US" dirty="0">
                <a:latin typeface="Calibri" panose="020F0502020204030204" pitchFamily="34" charset="0"/>
              </a:rPr>
              <a:t>Middle row show signal-to-noise ratio (SNR) for cardiac pulse band of frequencies. </a:t>
            </a:r>
          </a:p>
          <a:p>
            <a:r>
              <a:rPr lang="en-US" dirty="0">
                <a:latin typeface="Calibri" panose="020F0502020204030204" pitchFamily="34" charset="0"/>
              </a:rPr>
              <a:t>Bottom edge plot shows measurements that satisfy the criteria. </a:t>
            </a:r>
            <a:r>
              <a:rPr lang="en-US" dirty="0" err="1">
                <a:latin typeface="Calibri" panose="020F0502020204030204" pitchFamily="34" charset="0"/>
              </a:rPr>
              <a:t>Optodes</a:t>
            </a:r>
            <a:r>
              <a:rPr lang="en-US" dirty="0">
                <a:latin typeface="Calibri" panose="020F0502020204030204" pitchFamily="34" charset="0"/>
              </a:rPr>
              <a:t> that have multiple ‘bad’ measurements are identified with large circles.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584" y="1701254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Plot_RawData_Cap_DQC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349" y="1377027"/>
            <a:ext cx="6031784" cy="5291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6CD1E0B-1265-35F9-C14C-E8F4469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Raw Data Quality Assessment: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signal and the noise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50585" y="2320966"/>
            <a:ext cx="4940399" cy="4289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(Upper left) A zoomed-in view of several signals shows the presence of cardiac pulse at approximately 1 Hz.</a:t>
            </a:r>
          </a:p>
          <a:p>
            <a:r>
              <a:rPr lang="en-US" dirty="0">
                <a:latin typeface="Calibri" panose="020F0502020204030204" pitchFamily="34" charset="0"/>
              </a:rPr>
              <a:t>(Lower left) Spectral measures averaged over several time traces show strong peaks at ~1Hz (cardiac pulse) and approximately 1/26 Hz (the stimulus frequency).</a:t>
            </a:r>
          </a:p>
          <a:p>
            <a:r>
              <a:rPr lang="en-US" dirty="0">
                <a:latin typeface="Calibri" panose="020F0502020204030204" pitchFamily="34" charset="0"/>
              </a:rPr>
              <a:t>(Upper right) Light level (log) vs. source-detector distance shows expected falloff, with cross-talk at distances &gt; 45 mm.</a:t>
            </a:r>
          </a:p>
          <a:p>
            <a:r>
              <a:rPr lang="en-US" dirty="0">
                <a:latin typeface="Calibri" panose="020F0502020204030204" pitchFamily="34" charset="0"/>
              </a:rPr>
              <a:t>(Lower right) Histogram of signal % standard deviation shows several measurements below ‘good measurement’ threshold of 7.5%.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585" y="1620967"/>
            <a:ext cx="5205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Plot_RawData_Metrics_I_DQC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85" y="1072479"/>
            <a:ext cx="6487115" cy="5627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427D122-5ADB-4122-9D3E-E7C74376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4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8" y="960455"/>
            <a:ext cx="8760658" cy="549467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generally follows the pipeline on the right, as shown below: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000" dirty="0">
              <a:solidFill>
                <a:srgbClr val="00B0F0"/>
              </a:solidFill>
              <a:latin typeface="Calibri" panose="020F0502020204030204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	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		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lowpass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	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Calculate GVTD</a:t>
            </a: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Pre-processing can be broken down into two chunks, pre-filtering, and filtering. Both of these stages will be visualized in the following slides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Subsequent plots and images show </a:t>
            </a:r>
            <a:r>
              <a:rPr lang="en-US" i="1" dirty="0">
                <a:solidFill>
                  <a:prstClr val="white"/>
                </a:solidFill>
                <a:latin typeface="Calibri" panose="020F0502020204030204"/>
              </a:rPr>
              <a:t>differential measurements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, computed as the logarithm of the ratio of each signal and its temporal average</a:t>
            </a:r>
          </a:p>
          <a:p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 a more in-depth exploration of pre-processing parameter settings, please see the Tutorial on Pre-processing.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90C1982-AA2E-A203-E4C8-954F34A4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pre-filtering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 filtering the data, take the log-mean and detect noisy channels, then visualize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, info, 0.075);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lmdata_b4_filt 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 );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info_b4_filt.GVTD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(lmdata_b4_filt(info_b4_filt.MEAS.GI &amp; info_b4_filt.pairs.r2d&lt;20,:));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GVTD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info_b4_filt.pairs.WL==2 &amp; info_b4_filt.pairs.r2d &lt; 40 &amp; info_b4_filt.MEAS.GI; 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plot(lmdata_b4_filt(keep,:)');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m=max(max(abs(lmdata_b4_filt(keep,:))));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(lmdata_b4_filt(keep,:),[-1,1].*m); 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(squeeze(mean(lmdata_b4_filt(keep,:),1)),info_b4_filt.system.framerate);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Generate average spectrum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nlrGrayPlots_180818(lmdata_b4_filt,info_b4_filt);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Next, lets fully pre-process the data to view the effects of filtering</a:t>
            </a: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29" y="421283"/>
            <a:ext cx="2639269" cy="3604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25E0746-6248-A293-66F9-4703FA09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248" y="4564912"/>
            <a:ext cx="3778751" cy="2293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25B9F2-2F09-1BE2-517E-860E8D7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Pre-processing: post-filtering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69157" y="960455"/>
            <a:ext cx="11005943" cy="549467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Full pre-processing pipeline</a:t>
            </a:r>
          </a:p>
          <a:p>
            <a:pPr lvl="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    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Logmean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Light Levels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FindGoodMeas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0.075);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Detect Noisy Channels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detrend_tts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Detrend Data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highpass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.02,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High Pass Filter (0.02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1 (1.0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hem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info);                          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Superficial Signal Regression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regcorr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hem);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lowpass(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0.5,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Low Pass Filter 2 (0.5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resample_tts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info, 1, 1e-5);                    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1 Hz Resampling (1 Hz)</a:t>
            </a:r>
          </a:p>
          <a:p>
            <a:pPr marL="402336" lvl="0" indent="0">
              <a:spcBef>
                <a:spcPts val="0"/>
              </a:spcBef>
              <a:buNone/>
            </a:pP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CalcGVTD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(info.MEAS.GI &amp; info.pairs.r2d&lt;20,:));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 Calculate GVTD</a:t>
            </a:r>
            <a:endParaRPr lang="en-US" dirty="0">
              <a:solidFill>
                <a:schemeClr val="accent2"/>
              </a:solidFill>
              <a:latin typeface="Calibri" panose="020F0502020204030204"/>
            </a:endParaRPr>
          </a:p>
          <a:p>
            <a:pPr lvl="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Visualize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==2 &amp; info.pairs.r2d &lt; 40 &amp; info.MEAS.GI;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measurements to include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figure('Position',[100 100 550 780])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subplot(3,1,1); plot(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(keep,:)');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XLimSpec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','tight'),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(samples)'),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('log(\phi/\phi_0)')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m=max(max(abs(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(keep,:))));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subplot(3,1,2);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imagesc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(keep,:),[-1,1].*m);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colorbar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('Location','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northoutside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('Time (samples)');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('Measurement #')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ftmag,ftdomain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fft_tts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(squeeze(mean(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(keep,:),1)),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info.system.framerate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subplot(3,1,3); 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semilogx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ftdomain,ftmag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('Frequency (Hz)');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('|X(f)|');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([1e-3 1])</a:t>
            </a: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nlrGrayPlots_180818(</a:t>
            </a:r>
            <a:r>
              <a:rPr lang="en-US" sz="10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lmdata,info</a:t>
            </a:r>
            <a:r>
              <a:rPr lang="en-US" sz="10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Gray Plot with synch points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2336" lvl="0" indent="0">
              <a:spcBef>
                <a:spcPts val="0"/>
              </a:spcBef>
              <a:buNone/>
            </a:pPr>
            <a:endParaRPr lang="en-US" sz="105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 defTabSz="914400">
              <a:spcBef>
                <a:spcPts val="0"/>
              </a:spcBef>
              <a:buClrTx/>
              <a:buSzTx/>
              <a:buNone/>
            </a:pP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3" y="419344"/>
            <a:ext cx="2638946" cy="3604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88A8AAB-1962-5952-4621-5B6DB0B7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696" y="4225960"/>
            <a:ext cx="4337304" cy="26320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E7C9243-6D49-6E85-0EFA-B783779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5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9252360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(Top) raw data plot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filtering, the length of time shrinks. This is because we filtered out both low, and high frequency noise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(Middle) image plot of scaled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both the time (x axis) and range of the data (</a:t>
                </a:r>
                <a:r>
                  <a:rPr lang="en-US" dirty="0" err="1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colorscale</a:t>
                </a:r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) are lower after filtering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This is because noise is removed during filtering</a:t>
                </a:r>
              </a:p>
              <a:p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(Bottom) Fourier Transformed Data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Generates an average of the top plot, but on a log-scaled x axis</a:t>
                </a:r>
              </a:p>
              <a:p>
                <a:pPr lvl="1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Notice that after filtering the data, signal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and 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~10</m:t>
                        </m:r>
                      </m:e>
                      <m:sup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  <a:cs typeface="Courier New" panose="02070309020205020404" pitchFamily="49" charset="0"/>
                  </a:rPr>
                  <a:t> is cropped, allowing for a better focus on brain activity</a:t>
                </a:r>
              </a:p>
            </p:txBody>
          </p:sp>
        </mc:Choice>
        <mc:Fallback xmlns="">
          <p:sp>
            <p:nvSpPr>
              <p:cNvPr id="2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59" y="960455"/>
                <a:ext cx="4378128" cy="5494670"/>
              </a:xfrm>
              <a:blipFill rotWithShape="0">
                <a:blip r:embed="rId2"/>
                <a:stretch>
                  <a:fillRect l="-418" t="-6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962825" y="960455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125" y="9720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61" y="1336186"/>
            <a:ext cx="3635632" cy="4965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138" y="1335024"/>
            <a:ext cx="3635632" cy="49651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E1B3ED0-059D-D043-535C-23EC2E8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5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 side-by-side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Gray plots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585" y="31432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</a:rPr>
              <a:t>nlrGrayPlots_180818(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 Gray Plot with synch points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3398" y="3420218"/>
            <a:ext cx="65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After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48065" y="3420218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Before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67E6096-7DE3-61C8-E089-ED0C328A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56" y="3710247"/>
            <a:ext cx="5187142" cy="314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8D0F504-FED3-8E53-02F3-1E1775B3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" y="3697217"/>
            <a:ext cx="5187142" cy="314775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E0330BC5-20EF-FFFB-AEB3-C32FDE2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85" y="1321892"/>
            <a:ext cx="12040084" cy="17723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Peaks in the top plot and vertical lines in the bottom plot denote times where there is high noise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Before filtering plot has a lot of these</a:t>
            </a:r>
          </a:p>
          <a:p>
            <a:r>
              <a:rPr lang="en-US" dirty="0">
                <a:latin typeface="Calibri" panose="020F0502020204030204" pitchFamily="34" charset="0"/>
              </a:rPr>
              <a:t>After filtering, high and low frequency noise has been removed, only a few, if any, peaks/vertical lines will remain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The </a:t>
            </a:r>
            <a:r>
              <a:rPr lang="en-US" dirty="0">
                <a:latin typeface="Calibri" panose="020F0502020204030204" pitchFamily="34" charset="0"/>
              </a:rPr>
              <a:t>noise that remains is due to participant motion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FFC1319C-D826-B5E3-AF73-26AFB9C3B41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1949048" cy="143828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12F31466-FC7F-198D-392C-D4E113999397}"/>
              </a:ext>
            </a:extLst>
          </p:cNvPr>
          <p:cNvCxnSpPr/>
          <p:nvPr/>
        </p:nvCxnSpPr>
        <p:spPr>
          <a:xfrm>
            <a:off x="9176368" y="2360591"/>
            <a:ext cx="1668142" cy="16904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107DCB0F-DBF6-12E1-291A-DB85E725FDD1}"/>
              </a:ext>
            </a:extLst>
          </p:cNvPr>
          <p:cNvCxnSpPr>
            <a:cxnSpLocks/>
          </p:cNvCxnSpPr>
          <p:nvPr/>
        </p:nvCxnSpPr>
        <p:spPr>
          <a:xfrm>
            <a:off x="9176368" y="2360591"/>
            <a:ext cx="703503" cy="15802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4811A1-71A3-4CB3-2171-6FC28004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45086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Wavelength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03" y="1377027"/>
            <a:ext cx="5315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</a:rPr>
              <a:t>Plot_TimeTrace_With_PowerSpectrum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(right)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GrayPlots_Rsd_by_Wavelength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lmdata,info</a:t>
            </a:r>
            <a:r>
              <a:rPr lang="en-US" sz="1200" b="1" dirty="0">
                <a:latin typeface="Courier New" panose="02070309020205020404" pitchFamily="49" charset="0"/>
              </a:rPr>
              <a:t>); (below)</a:t>
            </a:r>
            <a:endParaRPr lang="en-US" sz="12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" y="3159493"/>
            <a:ext cx="5230255" cy="3022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25" y="876300"/>
            <a:ext cx="6842124" cy="538162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="" xmlns:a16="http://schemas.microsoft.com/office/drawing/2014/main" id="{7015CBA7-B8C6-9CE3-9602-A8C119F28DD1}"/>
              </a:ext>
            </a:extLst>
          </p:cNvPr>
          <p:cNvSpPr txBox="1"/>
          <p:nvPr/>
        </p:nvSpPr>
        <p:spPr>
          <a:xfrm>
            <a:off x="150584" y="2037427"/>
            <a:ext cx="44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plots as on previous slides, but with both wavelengths side by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13ADF0-0C57-13B3-799B-518011B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 effects of Pre-processing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Block averaging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027"/>
            <a:ext cx="78177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%% Block Averaging the measurement data and view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</a:rPr>
              <a:t>BlockAverage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lmdata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info.paradigm.synchpts</a:t>
            </a:r>
            <a:r>
              <a:rPr lang="en-US" sz="1200" b="1" dirty="0">
                <a:latin typeface="Courier New" panose="02070309020205020404" pitchFamily="49" charset="0"/>
              </a:rPr>
              <a:t>(info.paradigm.Pulse_2), </a:t>
            </a:r>
            <a:r>
              <a:rPr lang="en-US" sz="1200" b="1" dirty="0" err="1">
                <a:latin typeface="Courier New" panose="02070309020205020404" pitchFamily="49" charset="0"/>
              </a:rPr>
              <a:t>dt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bsxfun</a:t>
            </a:r>
            <a:r>
              <a:rPr lang="en-US" sz="1200" b="1" dirty="0">
                <a:latin typeface="Courier New" panose="02070309020205020404" pitchFamily="49" charset="0"/>
              </a:rPr>
              <a:t>(@</a:t>
            </a:r>
            <a:r>
              <a:rPr lang="en-US" sz="1200" b="1" dirty="0" err="1">
                <a:latin typeface="Courier New" panose="02070309020205020404" pitchFamily="49" charset="0"/>
              </a:rPr>
              <a:t>minus,badata,mean</a:t>
            </a:r>
            <a:r>
              <a:rPr lang="en-US" sz="1200" b="1" dirty="0">
                <a:latin typeface="Courier New" panose="02070309020205020404" pitchFamily="49" charset="0"/>
              </a:rPr>
              <a:t>(badata,2));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figure('Position',[100 100 550 780])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subplot(2,1,1);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plot(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(keep,:)');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set(</a:t>
            </a:r>
            <a:r>
              <a:rPr lang="en-US" sz="1200" b="1" dirty="0" err="1">
                <a:latin typeface="Courier New" panose="02070309020205020404" pitchFamily="49" charset="0"/>
              </a:rPr>
              <a:t>gca</a:t>
            </a:r>
            <a:r>
              <a:rPr lang="en-US" sz="1200" b="1" dirty="0">
                <a:latin typeface="Courier New" panose="02070309020205020404" pitchFamily="49" charset="0"/>
              </a:rPr>
              <a:t>,'</a:t>
            </a:r>
            <a:r>
              <a:rPr lang="en-US" sz="1200" b="1" dirty="0" err="1">
                <a:latin typeface="Courier New" panose="02070309020205020404" pitchFamily="49" charset="0"/>
              </a:rPr>
              <a:t>XLimSpec</a:t>
            </a:r>
            <a:r>
              <a:rPr lang="en-US" sz="1200" b="1" dirty="0">
                <a:latin typeface="Courier New" panose="02070309020205020404" pitchFamily="49" charset="0"/>
              </a:rPr>
              <a:t>','tight'), </a:t>
            </a:r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(samples)'), …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('log(\phi/\phi_0)') 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m=max(max(abs(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(keep,:))));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subplot(2,1,2);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imagesc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badata</a:t>
            </a:r>
            <a:r>
              <a:rPr lang="en-US" sz="1200" b="1" dirty="0">
                <a:latin typeface="Courier New" panose="02070309020205020404" pitchFamily="49" charset="0"/>
              </a:rPr>
              <a:t>(keep,:),[-1,1].*m);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colorbar</a:t>
            </a:r>
            <a:r>
              <a:rPr lang="en-US" sz="1200" b="1" dirty="0">
                <a:latin typeface="Courier New" panose="02070309020205020404" pitchFamily="49" charset="0"/>
              </a:rPr>
              <a:t>('Location','</a:t>
            </a:r>
            <a:r>
              <a:rPr lang="en-US" sz="1200" b="1" dirty="0" err="1">
                <a:latin typeface="Courier New" panose="02070309020205020404" pitchFamily="49" charset="0"/>
              </a:rPr>
              <a:t>northoutside</a:t>
            </a:r>
            <a:r>
              <a:rPr lang="en-US" sz="1200" b="1" dirty="0">
                <a:latin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xlabel</a:t>
            </a:r>
            <a:r>
              <a:rPr lang="en-US" sz="1200" b="1" dirty="0">
                <a:latin typeface="Courier New" panose="02070309020205020404" pitchFamily="49" charset="0"/>
              </a:rPr>
              <a:t>('Time (samples)');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ylabel</a:t>
            </a:r>
            <a:r>
              <a:rPr lang="en-US" sz="1200" b="1" dirty="0">
                <a:latin typeface="Courier New" panose="02070309020205020404" pitchFamily="49" charset="0"/>
              </a:rPr>
              <a:t>('Measurement #')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04" y="466725"/>
            <a:ext cx="4400045" cy="60340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297A70-795F-D8CB-CE0A-998AF701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8083076" cy="563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Download the appropriate versions of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, and NIRFAST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: 2020b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 from NITRC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hlinkClick r:id="rId2"/>
              </a:rPr>
              <a:t>https://www.nitrc.org/projects/neurodot/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https://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lack-Lato"/>
                <a:ea typeface="+mn-ea"/>
                <a:cs typeface="+mn-cs"/>
                <a:hlinkClick r:id="rId3"/>
              </a:rPr>
              <a:t>github.com/nirfaster/NIRFASTer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toolbox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NIRFASTer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-master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EA7E2B-C6D0-E367-5C39-4BFE761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5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Reconstruction &amp; Spectroscopy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50585" y="742950"/>
            <a:ext cx="8879530" cy="6115050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Absorption image volumes are reconstructed from the measurements based on a regularized inversion of the A matrix (for details, see, e.g., Eggebrecht et al.,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Neuroimage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2012)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/>
            </a:r>
            <a:br>
              <a:rPr lang="en-US" sz="1400" dirty="0">
                <a:solidFill>
                  <a:prstClr val="white"/>
                </a:solidFill>
                <a:latin typeface="Calibri" panose="020F0502020204030204"/>
              </a:rPr>
            </a:b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Reconstruction Pipeline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~exist('A',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 case running by hand or re-running script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A=load([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info','A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length(size(A.A))&gt;2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A data structure 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wl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]--&gt;[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vox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]=size(A.A);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A.A=reshape(permute(A.A,[2,1,3]),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=size(A.A,2);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=size(lmdata,2);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=zeros(Nvox,Nt,2);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1:2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keep = 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j) &amp; (info.pairs.r2d &lt;= 40) &amp; info.MEAS.GI;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Inverting A')          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Tikhonov_invert_Amat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(A.A(keep, :), 0.01, 0.1);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Invert A-Matrix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('&gt; Smoothing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smooth_Amat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A.info.tissue.dim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3);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Inverted A-Matrix    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j)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reconstruct_img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lmdata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(keep, :), iA);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Reconstruct Image Volume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dirty="0"/>
              <a:t> 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Image volumes store estimated absorption values as voxels by time by wavelength. </a:t>
            </a:r>
          </a:p>
          <a:p>
            <a:pPr marL="285750" lvl="1" indent="-342900"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Hemoglobin images are computed from the wavelength-dependent absorption images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Spectroscopy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~exist('E', 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'),load('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E.mat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'),end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spectroscopy_img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cortex_mu_a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1);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 :, 2);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8AEFAD7-2BFA-1BD3-BD5E-04D6D77A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5" y="5622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21389" y="44883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98694" y="112279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012809" y="174965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98694" y="236562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12397" y="300844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573855" y="424459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278806" y="8484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78806" y="274072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78806" y="150883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78806" y="211512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78806" y="335210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78806" y="399860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278806" y="461494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098694" y="361047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91911" y="486451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91911" y="546776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278806" y="522177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278806" y="582987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19805" y="608768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29674" y="474529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141948" y="504213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/>
          <p:cNvSpPr>
            <a:spLocks noGrp="1"/>
          </p:cNvSpPr>
          <p:nvPr>
            <p:ph idx="1"/>
          </p:nvPr>
        </p:nvSpPr>
        <p:spPr>
          <a:xfrm>
            <a:off x="102033" y="860130"/>
            <a:ext cx="8423052" cy="5746615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cortex_HbO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is in an array that is voxels by time where the voxels are within a subspace described by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info.tissue.dim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which itself is a subspace of the original anatomical volume used to generate the light model.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properly contextualize the reconstructed data, it is helpful to view on an appropriate anatomical background.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following lines will load in the anatomical data used for the light model and spatially register it to the reconstructed optical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'Segmented_MNI152nl_on_MNI111_nifti',[],‘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nii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MNI,infoB,A.info.tissue.dim,eye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(4),'nearest');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We are using nearest-neighbor interpolation here because we are transforming a mask, so we do not want the values to change.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next lines will block average the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HbO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data and put it in the full voxel space to get it ready for 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Average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BlockAverage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info.paradigm.synchpts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(info.paradigm.Pulse_2), 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bsxfun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minus,badata_HbO,badata_HbO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badata_HbO,A.info.tissue.dim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=squeeze(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(:,:,:,</a:t>
            </a:r>
            <a:r>
              <a:rPr lang="en-US" sz="13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3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46CFEE-DFB9-9C8C-CEF7-C1023D8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0584" y="714563"/>
            <a:ext cx="6145020" cy="5386832"/>
          </a:xfrm>
        </p:spPr>
        <p:txBody>
          <a:bodyPr>
            <a:normAutofit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To get a sense of how to visualize the volumetric info try first with the anatomical volume, use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. Note that </a:t>
            </a: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defaults to an interactive mode. Click in any view plane to browse the reconstructed volume.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When a slice is clicked, all of the slices update to the new coordinates based on the location clicked</a:t>
            </a:r>
          </a:p>
          <a:p>
            <a:pPr marL="1085850" lvl="2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Try to match your X, Y, Z positions to the images on the right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Right click to reset to the original set of slices</a:t>
            </a: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Either middle mouse button (scroll wheel), or Q can be pressed to exit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685800" lvl="1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will not continue until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PlotSlices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has been quit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(Top) Anatomy only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(Middle) Anatomy + volumetric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(Bottom) Anatomy + volumetric data + functional data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46" y="722126"/>
            <a:ext cx="4662964" cy="1581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58" y="2493587"/>
            <a:ext cx="4724351" cy="2040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095" y="443755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095" y="497898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095" y="5552128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,[], </a:t>
            </a:r>
            <a:r>
              <a:rPr lang="en-US" sz="1200" b="1" dirty="0" err="1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47" y="4690194"/>
            <a:ext cx="4781354" cy="2018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950784-EF6D-1AD0-F9B7-EBC42D89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Volumetric Images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50584" y="684258"/>
            <a:ext cx="7714874" cy="606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Now, visualize the data. First by itself, then on top of the underlay and volumetric info. Then, set scaling and thresholding parameters to hone in on strong activations and visualize again.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Full code section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by itself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,[],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%data with anatomical underlay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to visualize more specific aspects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%scale 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wrt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 of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=0.5*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 to see strong activations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%thresholds go both ways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='jet';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Individual visualization lines</a:t>
            </a: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(Top) Functional data and volumetric info only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(Middle)</a:t>
            </a:r>
          </a:p>
          <a:p>
            <a:pPr marL="285750">
              <a:spcBef>
                <a:spcPts val="0"/>
              </a:spcBef>
            </a:pPr>
            <a:endParaRPr lang="en-US" dirty="0">
              <a:solidFill>
                <a:prstClr val="white"/>
              </a:solidFill>
              <a:latin typeface="Calibri" panose="020F0502020204030204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  <a:cs typeface="Courier New" panose="02070309020205020404" pitchFamily="49" charset="0"/>
              </a:rPr>
              <a:t>(Bottom)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30" y="2919453"/>
            <a:ext cx="4456670" cy="173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45" y="824602"/>
            <a:ext cx="4384055" cy="1764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58" y="4989398"/>
            <a:ext cx="4326542" cy="18261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010" y="5073368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59010" y="5620033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59010" y="6158607"/>
            <a:ext cx="4926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tp_Eg,A.info.tissue.dim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tp_Eg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EDE2098-0C8E-C956-8687-4097F9D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2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with Voxel Time Trace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6462" y="1241788"/>
            <a:ext cx="7680673" cy="5207998"/>
          </a:xfrm>
        </p:spPr>
        <p:txBody>
          <a:bodyPr>
            <a:normAutofit fontScale="92500" lnSpcReduction="10000"/>
          </a:bodyPr>
          <a:lstStyle/>
          <a:p>
            <a:pPr marL="28575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Adding the time trace at the selected location further aids interpretation </a:t>
            </a:r>
          </a:p>
          <a:p>
            <a:pPr marL="28575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=0.8*max(abs(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badata_HbOvol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MNI_dim,A.info.tissue.dim,Params,badata_HbOvol,info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endParaRPr lang="en-US" sz="11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data set, regions within the visual cortex show varying time to peak response, corresponding to the varied position of the rotating checkerboard wedge.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lvl="1" indent="-342900">
              <a:spcBef>
                <a:spcPts val="0"/>
              </a:spcBef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These data are block-averaged, which reduces variance in the reconstructed signals. Visualizing the un-averaged data (next) can help in interpretation. </a:t>
            </a:r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Explore the not-block-averaged data a bit more interactively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HbOvol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Good_Vox2vol(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cortex_HbO,A.info.tissue.dim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Params.Scale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Params.Th.P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PlotSlicesTimeTrace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MNI_dim,A.info.tissue.dim,Params,HbOvol,info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marL="285750" lvl="1" indent="-342900">
              <a:spcBef>
                <a:spcPts val="0"/>
              </a:spcBef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98" y="283702"/>
            <a:ext cx="3247737" cy="304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98" y="3674728"/>
            <a:ext cx="3247737" cy="3042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F8FC29-F8DB-1880-D904-066725F8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84" y="56227"/>
            <a:ext cx="1150801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Visualization of reconstructed data on a surface model of the cortex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179" y="1994739"/>
            <a:ext cx="77765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%% Select Surface visualizations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if ~exist('</a:t>
            </a:r>
            <a:r>
              <a:rPr lang="en-US" sz="1200" b="1" dirty="0" err="1">
                <a:latin typeface="Courier New" panose="02070309020205020404" pitchFamily="49" charset="0"/>
              </a:rPr>
              <a:t>MNIl</a:t>
            </a:r>
            <a:r>
              <a:rPr lang="en-US" sz="1200" b="1" dirty="0">
                <a:latin typeface="Courier New" panose="02070309020205020404" pitchFamily="49" charset="0"/>
              </a:rPr>
              <a:t>', '</a:t>
            </a:r>
            <a:r>
              <a:rPr 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sz="1200" b="1" dirty="0">
                <a:latin typeface="Courier New" panose="02070309020205020404" pitchFamily="49" charset="0"/>
              </a:rPr>
              <a:t>'),load(['MNI164k_big.mat']);end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 = affine3d_img(</a:t>
            </a:r>
            <a:r>
              <a:rPr lang="en-US" sz="1200" b="1" dirty="0" err="1">
                <a:latin typeface="Courier New" panose="02070309020205020404" pitchFamily="49" charset="0"/>
              </a:rPr>
              <a:t>badata_HbOvol,A.info.tissue.dim,infoB,eye</a:t>
            </a:r>
            <a:r>
              <a:rPr lang="en-US" sz="1200" b="1" dirty="0">
                <a:latin typeface="Courier New" panose="02070309020205020404" pitchFamily="49" charset="0"/>
              </a:rPr>
              <a:t>(4));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=squeeze(</a:t>
            </a:r>
            <a:r>
              <a:rPr lang="en-US" sz="1200" b="1" dirty="0" err="1">
                <a:latin typeface="Courier New" panose="02070309020205020404" pitchFamily="49" charset="0"/>
              </a:rPr>
              <a:t>HbO_atlas</a:t>
            </a:r>
            <a:r>
              <a:rPr lang="en-US" sz="1200" b="1" dirty="0">
                <a:latin typeface="Courier New" panose="02070309020205020404" pitchFamily="49" charset="0"/>
              </a:rPr>
              <a:t>(:,:,:,</a:t>
            </a:r>
            <a:r>
              <a:rPr lang="en-US" sz="1200" b="1" dirty="0" err="1">
                <a:latin typeface="Courier New" panose="02070309020205020404" pitchFamily="49" charset="0"/>
              </a:rPr>
              <a:t>tp</a:t>
            </a:r>
            <a:r>
              <a:rPr lang="en-US" sz="1200" b="1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Params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pS.view</a:t>
            </a:r>
            <a:r>
              <a:rPr lang="en-US" sz="1200" b="1" dirty="0">
                <a:latin typeface="Courier New" panose="02070309020205020404" pitchFamily="49" charset="0"/>
              </a:rPr>
              <a:t>='post';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Standard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inf</a:t>
            </a:r>
            <a:r>
              <a:rPr lang="en-US" sz="1200" b="1" dirty="0">
                <a:latin typeface="Courier New" panose="02070309020205020404" pitchFamily="49" charset="0"/>
              </a:rPr>
              <a:t>';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pS.ctx</a:t>
            </a:r>
            <a:r>
              <a:rPr lang="en-US" sz="1200" b="1" dirty="0">
                <a:latin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</a:rPr>
              <a:t>vinf</a:t>
            </a:r>
            <a:r>
              <a:rPr lang="en-US" sz="1200" b="1" dirty="0">
                <a:latin typeface="Courier New" panose="02070309020205020404" pitchFamily="49" charset="0"/>
              </a:rPr>
              <a:t>';%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Very Inflated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pial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cortical view</a:t>
            </a:r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PlotInterpSurfMesh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tp_Eg_atlas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MNIl,MNIr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infoB</a:t>
            </a:r>
            <a:r>
              <a:rPr lang="en-US" sz="1200" b="1" dirty="0"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</a:rPr>
              <a:t>pS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01" y="700442"/>
            <a:ext cx="2118593" cy="197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801" y="2656127"/>
            <a:ext cx="2118593" cy="19781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01" y="4611813"/>
            <a:ext cx="2118593" cy="19781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5FCBE88-91A5-39C8-C4A7-A602A8E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That’s It (For 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45" y="1194485"/>
            <a:ext cx="10534363" cy="491798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Congratulations! You have finished the </a:t>
            </a:r>
            <a:r>
              <a:rPr lang="en-US" sz="2000" dirty="0" err="1"/>
              <a:t>NeuroDOT</a:t>
            </a:r>
            <a:r>
              <a:rPr lang="en-US" sz="2000" dirty="0"/>
              <a:t> Tutorial for the full processing of CCW data acquired with the 24x28 visual pad.</a:t>
            </a:r>
          </a:p>
          <a:p>
            <a:endParaRPr lang="en-US" sz="2000" dirty="0"/>
          </a:p>
          <a:p>
            <a:r>
              <a:rPr lang="en-US" sz="2000" dirty="0"/>
              <a:t>See other Sample Results Appendices for example visualizations of these same processing steps on the other Sample Data included in the toolbox.</a:t>
            </a:r>
          </a:p>
          <a:p>
            <a:endParaRPr lang="en-US" sz="2000" dirty="0"/>
          </a:p>
          <a:p>
            <a:r>
              <a:rPr lang="en-US" sz="2000" dirty="0"/>
              <a:t>Also, see the </a:t>
            </a:r>
            <a:r>
              <a:rPr lang="en-US" sz="2000" dirty="0" err="1"/>
              <a:t>PreProcessing</a:t>
            </a:r>
            <a:r>
              <a:rPr lang="en-US" sz="2000" dirty="0"/>
              <a:t> and Reconstruction tutorials to gain a deeper understanding of the effects of altering the processing parameters. </a:t>
            </a:r>
          </a:p>
          <a:p>
            <a:endParaRPr lang="en-US" sz="2000" dirty="0"/>
          </a:p>
          <a:p>
            <a:r>
              <a:rPr lang="en-US" sz="2000" dirty="0"/>
              <a:t>For further questions or more information, please consult the </a:t>
            </a:r>
            <a:r>
              <a:rPr lang="en-US" sz="2000" dirty="0" err="1"/>
              <a:t>NeuroDOT</a:t>
            </a:r>
            <a:r>
              <a:rPr lang="en-US" sz="2000" dirty="0"/>
              <a:t> User Manual and the various Appendices.</a:t>
            </a:r>
          </a:p>
          <a:p>
            <a:endParaRPr lang="en-US" sz="2000" dirty="0"/>
          </a:p>
          <a:p>
            <a:r>
              <a:rPr lang="en-US" sz="2000" dirty="0" err="1"/>
              <a:t>NeuroDOT</a:t>
            </a:r>
            <a:r>
              <a:rPr lang="en-US" sz="2000" dirty="0"/>
              <a:t> Team:</a:t>
            </a:r>
          </a:p>
          <a:p>
            <a:pPr lvl="1"/>
            <a:r>
              <a:rPr lang="en-US" sz="1600" dirty="0"/>
              <a:t>Adam Eggebrecht (</a:t>
            </a:r>
            <a:r>
              <a:rPr lang="en-US" sz="1600" dirty="0">
                <a:solidFill>
                  <a:srgbClr val="00B0F0"/>
                </a:solidFill>
              </a:rPr>
              <a:t>aeggebre@wustl.edu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Emma Speh (</a:t>
            </a:r>
            <a:r>
              <a:rPr lang="en-US" dirty="0">
                <a:solidFill>
                  <a:srgbClr val="00B0F0"/>
                </a:solidFill>
              </a:rPr>
              <a:t>espeh@wustl.edu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Ari Segel (</a:t>
            </a:r>
            <a:r>
              <a:rPr lang="en-US" dirty="0">
                <a:solidFill>
                  <a:srgbClr val="00B0F0"/>
                </a:solidFill>
              </a:rPr>
              <a:t>ari@wustl.edu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BAA8FA2-9E25-5112-61B6-1ABD678A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 directly to your output directory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11DDFF4-4946-9746-A15C-9721CAA3FAB6}"/>
              </a:ext>
            </a:extLst>
          </p:cNvPr>
          <p:cNvSpPr txBox="1"/>
          <p:nvPr/>
        </p:nvSpPr>
        <p:spPr>
          <a:xfrm>
            <a:off x="362018" y="10995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output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15D712-68C2-517E-3192-33F7730B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16" y="1132941"/>
            <a:ext cx="6974293" cy="2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35238" y="1172520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35238" y="211232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/>
              <a:t>B: modeling of the tissue shape, optical property distribution, and source/detector locations</a:t>
            </a:r>
          </a:p>
          <a:p>
            <a:pPr lvl="1"/>
            <a:r>
              <a:rPr lang="en-US" dirty="0"/>
              <a:t>C: modeling of the light emission, diffusion, and detection through the head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D: preprocessing of the raw source-detector measurements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D6D3F43-75E3-0C16-46FD-B370A2F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1093794"/>
            <a:ext cx="5734956" cy="524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NeuroDOT_Full_Processing_Script.m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  <a:endParaRPr lang="en-US" dirty="0" smtClean="0"/>
          </a:p>
          <a:p>
            <a:r>
              <a:rPr lang="en-US" dirty="0"/>
              <a:t>This version of the </a:t>
            </a:r>
            <a:r>
              <a:rPr lang="en-US" dirty="0" smtClean="0"/>
              <a:t>Full </a:t>
            </a:r>
            <a:r>
              <a:rPr lang="en-US" smtClean="0"/>
              <a:t>Data Processing tutorial </a:t>
            </a:r>
            <a:r>
              <a:rPr lang="en-US" dirty="0"/>
              <a:t>utilizes the CCW1 data sample which can be found in the Data/ folder of the </a:t>
            </a:r>
            <a:r>
              <a:rPr lang="en-US" dirty="0" err="1"/>
              <a:t>NeuroDOT</a:t>
            </a:r>
            <a:r>
              <a:rPr lang="en-US" dirty="0"/>
              <a:t> </a:t>
            </a:r>
            <a:r>
              <a:rPr lang="en-US" dirty="0" smtClean="0"/>
              <a:t>toolbox</a:t>
            </a:r>
            <a:endParaRPr lang="en-US" dirty="0"/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raw data quality assessment figures</a:t>
            </a:r>
          </a:p>
          <a:p>
            <a:pPr lvl="1"/>
            <a:r>
              <a:rPr lang="en-US" dirty="0"/>
              <a:t>Process and visualize source-detector measurements</a:t>
            </a:r>
          </a:p>
          <a:p>
            <a:pPr lvl="1"/>
            <a:r>
              <a:rPr lang="en-US" dirty="0"/>
              <a:t>Perform image reconstruction using a light model sensitivity matrix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en-US" dirty="0"/>
              <a:t>Visualize the reconstructed data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We will use data from a rotating-wedge retinotopy experiment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D7B611D-35C7-5E8F-6B97-B35A8C36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Pre-processing and Image Reconstruction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fully processes the Sample Datasets contained within the toolbox, you will need to generate the Sensitivity matrices for the 24x28 and 96x92 (source x detector) arrays.</a:t>
            </a:r>
          </a:p>
          <a:p>
            <a:endParaRPr lang="en-US" dirty="0"/>
          </a:p>
          <a:p>
            <a:r>
              <a:rPr lang="en-US" dirty="0"/>
              <a:t>If these Sensitivity matrices have not yet been generated, you can make them using the files and scripts included in the toolbox.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To do so, please see the </a:t>
            </a:r>
            <a:r>
              <a:rPr lang="en-US" dirty="0" smtClean="0">
                <a:solidFill>
                  <a:srgbClr val="00B0F0"/>
                </a:solidFill>
              </a:rPr>
              <a:t>NeuroDOT_Tutorial_Generating_a_Light_Model_with_AlignMe.pptx </a:t>
            </a:r>
            <a:r>
              <a:rPr lang="en-US" dirty="0">
                <a:solidFill>
                  <a:schemeClr val="tx1"/>
                </a:solidFill>
              </a:rPr>
              <a:t>and its associated script for the 24x28 array and the </a:t>
            </a:r>
            <a:r>
              <a:rPr lang="en-US" dirty="0">
                <a:solidFill>
                  <a:srgbClr val="00B0F0"/>
                </a:solidFill>
              </a:rPr>
              <a:t>…Pad_Adult_96x92_Example.pptx </a:t>
            </a:r>
            <a:r>
              <a:rPr lang="en-US" dirty="0">
                <a:solidFill>
                  <a:schemeClr val="tx1"/>
                </a:solidFill>
              </a:rPr>
              <a:t>and its associated script for the 96x92 array.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generating, be sure to add the name of the relevant Sensitivity matrix file to the </a:t>
            </a:r>
            <a:r>
              <a:rPr lang="en-US" dirty="0">
                <a:solidFill>
                  <a:srgbClr val="00B050"/>
                </a:solidFill>
              </a:rPr>
              <a:t>%% Load Measurement data </a:t>
            </a:r>
            <a:r>
              <a:rPr lang="en-US" dirty="0">
                <a:solidFill>
                  <a:schemeClr val="tx1"/>
                </a:solidFill>
              </a:rPr>
              <a:t>section of the </a:t>
            </a:r>
            <a:r>
              <a:rPr lang="en-US" dirty="0" err="1">
                <a:solidFill>
                  <a:schemeClr val="tx1"/>
                </a:solidFill>
              </a:rPr>
              <a:t>NeuroDOT_Full_Processing_Script_Tutorial.m</a:t>
            </a:r>
            <a:r>
              <a:rPr lang="en-US" dirty="0">
                <a:solidFill>
                  <a:schemeClr val="tx1"/>
                </a:solidFill>
              </a:rPr>
              <a:t> script.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6C05D4A-23DE-3C9D-DC9A-8154D2E4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Running the script – Author’s Note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963854"/>
            <a:ext cx="5369234" cy="54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b="1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How the author runs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Highlight and execute each chunk of code</a:t>
            </a:r>
          </a:p>
          <a:p>
            <a:pPr marL="1257300" lvl="2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Ex: highlight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lines 11 and 12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</a:rPr>
              <a:t> right click 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 hit “Evaluate Selection”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Alternate way of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running the script</a:t>
            </a: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For</a:t>
            </a:r>
            <a:r>
              <a:rPr kumimoji="0" lang="en-US" sz="2000" b="0" i="0" u="none" strike="noStrike" kern="1200" cap="none" spc="0" normalizeH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 each section (beige) hit </a:t>
            </a:r>
            <a:r>
              <a:rPr kumimoji="0" lang="en-US" sz="2000" b="0" i="0" u="none" strike="noStrike" kern="1200" cap="none" spc="0" normalizeH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sym typeface="Wingdings" panose="05000000000000000000" pitchFamily="2" charset="2"/>
              </a:rPr>
              <a:t>ctrl+enter</a:t>
            </a:r>
            <a:endParaRPr kumimoji="0" lang="en-US" sz="2000" b="0" i="0" u="none" strike="noStrike" kern="1200" cap="none" spc="0" normalizeH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sym typeface="Wingdings" panose="05000000000000000000" pitchFamily="2" charset="2"/>
            </a:endParaRPr>
          </a:p>
          <a:p>
            <a:pPr marL="800100" lvl="1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baseline="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This isn’t how the author does it, but it</a:t>
            </a:r>
            <a:r>
              <a:rPr lang="en-US" sz="2000" noProof="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 will still work</a:t>
            </a: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Note: DO NOT HIT THE GREEN “RUN” BUTTON to run this script</a:t>
            </a: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endParaRPr lang="en-US" sz="2000" noProof="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  <a:sym typeface="Wingdings" panose="05000000000000000000" pitchFamily="2" charset="2"/>
            </a:endParaRPr>
          </a:p>
          <a:p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>
            <a:off x="6361773" y="1377770"/>
            <a:ext cx="435706" cy="3452227"/>
          </a:xfrm>
          <a:prstGeom prst="leftBrace">
            <a:avLst>
              <a:gd name="adj1" fmla="val 8333"/>
              <a:gd name="adj2" fmla="val 2600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7651" y="199747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</a:t>
            </a:r>
          </a:p>
          <a:p>
            <a:r>
              <a:rPr lang="en-US" sz="1200" dirty="0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99B29CF-B339-BF83-9D34-D6A8AAD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F521F6C-A54E-00B1-70F8-6F1F416D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23" y="1377770"/>
            <a:ext cx="4981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NeuroDOT_Data_Sample_CCW1.mat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1093794"/>
            <a:ext cx="5897789" cy="5249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The CCW1 data set is one of those acquired for the </a:t>
            </a:r>
            <a:r>
              <a:rPr lang="en-US" i="1" dirty="0">
                <a:latin typeface="Calibri" panose="020F0502020204030204" pitchFamily="34" charset="0"/>
              </a:rPr>
              <a:t>Eggebrecht et al., </a:t>
            </a:r>
            <a:r>
              <a:rPr lang="en-US" i="1" dirty="0" err="1">
                <a:latin typeface="Calibri" panose="020F0502020204030204" pitchFamily="34" charset="0"/>
              </a:rPr>
              <a:t>Neuroimage</a:t>
            </a:r>
            <a:r>
              <a:rPr lang="en-US" i="1" dirty="0">
                <a:latin typeface="Calibri" panose="020F0502020204030204" pitchFamily="34" charset="0"/>
              </a:rPr>
              <a:t>, 2012</a:t>
            </a:r>
            <a:r>
              <a:rPr lang="en-US" dirty="0">
                <a:latin typeface="Calibri" panose="020F0502020204030204" pitchFamily="34" charset="0"/>
              </a:rPr>
              <a:t> paper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Briefly, the participant gazed upon a fixation cross while a reversing checkerboard progressed in the counter-clockwise (CCW) direction.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the figures below, synchronization points labelled with a red line denote resting epochs; those with a green line denote the start of the CCW block wherein the flickering wedge is located at 6:00.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Please see the paper for more information.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code segments that can be copied and pasted into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to be run are in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BOLD font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19" y="566416"/>
            <a:ext cx="4779736" cy="2806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5773" y="3372430"/>
            <a:ext cx="6356227" cy="3485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dataset='CCW1';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load(['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NeuroDOT_Data_Sample_',dataset,'.mat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']);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data, info, flags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Set parameters for A and block length for quick processing examples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dataset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{'CCW1','CCW2','CW1','OUT'}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{'IN1'}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='A_AdultV24x28.mat';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=32;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{'HW1','HW2','RW1','GV1','HW3_Noisy'}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A_fn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='A_Adult_96x92_on_Example_Mesh_test.mat';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Sensitivity Matrix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=30;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Block length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=16;                      </a:t>
            </a:r>
            <a:r>
              <a:rPr lang="en-US" sz="105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Example (block averaged) time point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129039F-013C-7084-3B1B-62B8B11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010341" cy="81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Chart for Pre-processing and Image Reconstruction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8438" y="71244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Acquisition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5743" y="1386400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Log-mean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59858" y="2013267"/>
            <a:ext cx="253199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noisy channels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5743" y="2629233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Band-pass filter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9446" y="3272050"/>
            <a:ext cx="3332818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Superficial signal regression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20904" y="4508206"/>
            <a:ext cx="1409902" cy="293546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Resample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25855" y="11120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25855" y="300433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5855" y="1772441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25855" y="2378734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25855" y="3615716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25855" y="426221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5855" y="4878559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445743" y="3874082"/>
            <a:ext cx="2360224" cy="321487"/>
          </a:xfrm>
          <a:prstGeom prst="roundRect">
            <a:avLst/>
          </a:prstGeom>
          <a:noFill/>
          <a:ln w="38100">
            <a:solidFill>
              <a:srgbClr val="24DF0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Low-pass filter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38960" y="5128126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738960" y="5731372"/>
            <a:ext cx="1773790" cy="293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25855" y="5485385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25855" y="6093487"/>
            <a:ext cx="0" cy="224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66854" y="6351292"/>
            <a:ext cx="2518002" cy="2935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normalization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23" y="5008904"/>
            <a:ext cx="873514" cy="594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88997" y="5305748"/>
            <a:ext cx="1813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7" y="1856065"/>
            <a:ext cx="5985551" cy="4034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81A8ACF-4F20-77BE-86B7-11B55A1D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9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84744</TotalTime>
  <Words>2670</Words>
  <Application>Microsoft Office PowerPoint</Application>
  <PresentationFormat>Widescreen</PresentationFormat>
  <Paragraphs>461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Slack-Lato</vt:lpstr>
      <vt:lpstr>Trebuchet MS</vt:lpstr>
      <vt:lpstr>Wingdings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Pre-processing and Image Reconstruction</vt:lpstr>
      <vt:lpstr>Pre-processing and Image Reconstruction</vt:lpstr>
      <vt:lpstr>PowerPoint Presentation</vt:lpstr>
      <vt:lpstr>NeuroDOT_Data_Sample_CCW1.mat</vt:lpstr>
      <vt:lpstr>Flow Chart for Pre-processing and Image Reconstruction</vt:lpstr>
      <vt:lpstr>Raw Data Quality Assessment:  Time Traces</vt:lpstr>
      <vt:lpstr>Raw Data Quality Assessment: Cap-relevant views</vt:lpstr>
      <vt:lpstr>Raw Data Quality Assessment: The signal and the noise</vt:lpstr>
      <vt:lpstr>Pre-processing</vt:lpstr>
      <vt:lpstr>Pre-processing: pre-filtering</vt:lpstr>
      <vt:lpstr>Pre-processing: post-filtering</vt:lpstr>
      <vt:lpstr>View effects of Pre-processing side-by-side</vt:lpstr>
      <vt:lpstr>View effects of Pre-processing side-by-side Gray plots</vt:lpstr>
      <vt:lpstr>View effects of Pre-processing Wavelength comparison</vt:lpstr>
      <vt:lpstr>View effects of Pre-processing Block averaging</vt:lpstr>
      <vt:lpstr>Reconstruction &amp; Spectroscopy</vt:lpstr>
      <vt:lpstr>Spatial normalization</vt:lpstr>
      <vt:lpstr>Visualization of Reconstructed Volumetric Images</vt:lpstr>
      <vt:lpstr>Visualization of Reconstructed Volumetric Images</vt:lpstr>
      <vt:lpstr>Visualization with Voxel Time Trace</vt:lpstr>
      <vt:lpstr>Visualization of reconstructed data on a surface model of the cortex</vt:lpstr>
      <vt:lpstr>That’s It (For Now)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Microsoft account</cp:lastModifiedBy>
  <cp:revision>2146</cp:revision>
  <dcterms:created xsi:type="dcterms:W3CDTF">2016-10-13T23:27:35Z</dcterms:created>
  <dcterms:modified xsi:type="dcterms:W3CDTF">2022-10-27T13:30:56Z</dcterms:modified>
</cp:coreProperties>
</file>